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6720916-CE3D-4866-B17B-B104AEF77A74}" type="datetimeFigureOut">
              <a:rPr lang="en-US" smtClean="0"/>
              <a:t>3/4/2011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2867B8-1004-4883-B8E8-93211FAAA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Non Profit &amp;</a:t>
            </a:r>
            <a:br>
              <a:rPr lang="en-US" dirty="0" smtClean="0"/>
            </a:br>
            <a:r>
              <a:rPr lang="en-US" dirty="0" smtClean="0"/>
              <a:t>Profit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49530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Governance as mission-guided stewardship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For Profit and Non Profit organizations can be divided into two categories:</a:t>
            </a:r>
          </a:p>
          <a:p>
            <a:r>
              <a:rPr lang="en-US" dirty="0" smtClean="0"/>
              <a:t>1. Core Dimensions</a:t>
            </a:r>
          </a:p>
          <a:p>
            <a:r>
              <a:rPr lang="en-US" dirty="0" smtClean="0"/>
              <a:t>2. Amplifying Dimensions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Dimensions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Social Dimensions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The Primary objective of a social enterprise is to maintain or improve social conditions in a way that goes beyond financial benefits created for the organization's funders</a:t>
            </a:r>
            <a:r>
              <a:rPr lang="en-US" dirty="0" smtClean="0"/>
              <a:t>”.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Objectives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Major Objectives of NGO are as follows:</a:t>
            </a:r>
          </a:p>
          <a:p>
            <a:r>
              <a:rPr lang="en-US" sz="2400" dirty="0" smtClean="0"/>
              <a:t>1. Reduce conditions with socially undesirable side effects (Crime, Disease and Pollution Etc.)</a:t>
            </a:r>
          </a:p>
          <a:p>
            <a:r>
              <a:rPr lang="en-US" sz="2400" dirty="0" smtClean="0"/>
              <a:t>2. Provide goods and service with socially desirable side effects (education and Health Etc.)</a:t>
            </a:r>
          </a:p>
          <a:p>
            <a:r>
              <a:rPr lang="en-US" sz="2400" dirty="0" smtClean="0"/>
              <a:t>3. Create a safety net for the less fortunate and those in temporary distress .</a:t>
            </a:r>
          </a:p>
          <a:p>
            <a:r>
              <a:rPr lang="en-US" sz="2400" dirty="0" smtClean="0"/>
              <a:t>4. Promote a more just distribution of benefits &amp; Burden.</a:t>
            </a:r>
          </a:p>
          <a:p>
            <a:r>
              <a:rPr lang="en-US" sz="2400" dirty="0" smtClean="0"/>
              <a:t>5. Advance Human rights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Social Method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Non-pecuniary: </a:t>
            </a:r>
            <a:r>
              <a:rPr lang="en-US" dirty="0" smtClean="0"/>
              <a:t>Based </a:t>
            </a:r>
            <a:r>
              <a:rPr lang="en-US" dirty="0" smtClean="0"/>
              <a:t>on </a:t>
            </a:r>
            <a:r>
              <a:rPr lang="en-US" dirty="0" smtClean="0"/>
              <a:t>Non-monetary Motivations of workers and donors.</a:t>
            </a:r>
          </a:p>
          <a:p>
            <a:r>
              <a:rPr lang="en-US" u="sng" dirty="0" smtClean="0"/>
              <a:t>Affiliative: </a:t>
            </a:r>
            <a:r>
              <a:rPr lang="en-US" dirty="0" smtClean="0"/>
              <a:t>Not a deal based relationship, continuous evolution of relationships. </a:t>
            </a:r>
            <a:endParaRPr lang="en-US" u="sng" dirty="0" smtClean="0"/>
          </a:p>
          <a:p>
            <a:r>
              <a:rPr lang="en-US" u="sng" dirty="0" smtClean="0"/>
              <a:t>Altruistic</a:t>
            </a:r>
            <a:r>
              <a:rPr lang="en-US" u="sng" dirty="0" smtClean="0"/>
              <a:t>:</a:t>
            </a:r>
            <a:r>
              <a:rPr lang="en-US" dirty="0" smtClean="0"/>
              <a:t> Giving other preference over yourself. </a:t>
            </a:r>
            <a:endParaRPr lang="en-US" u="sng" dirty="0" smtClean="0"/>
          </a:p>
          <a:p>
            <a:r>
              <a:rPr lang="en-US" u="sng" dirty="0" smtClean="0"/>
              <a:t>Communal: </a:t>
            </a:r>
            <a:r>
              <a:rPr lang="en-US" dirty="0" smtClean="0"/>
              <a:t>Working for the whole Community and not individual benefits. 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Amplifying Dimensions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Sacrifice of financial return to </a:t>
            </a:r>
            <a:r>
              <a:rPr lang="en-US" dirty="0" smtClean="0"/>
              <a:t>funders</a:t>
            </a:r>
          </a:p>
          <a:p>
            <a:r>
              <a:rPr lang="en-US" dirty="0" smtClean="0"/>
              <a:t>Social Motivation of work force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Below-Cost pricing to </a:t>
            </a:r>
            <a:r>
              <a:rPr lang="en-US" dirty="0" smtClean="0"/>
              <a:t>consumers</a:t>
            </a:r>
          </a:p>
          <a:p>
            <a:r>
              <a:rPr lang="en-US" dirty="0" smtClean="0"/>
              <a:t>Governance as mission-guided stewardship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Sacrifice of financial return to funders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NGOs the Donors do not expect financial returns.</a:t>
            </a:r>
          </a:p>
          <a:p>
            <a:r>
              <a:rPr lang="en-US" dirty="0" smtClean="0"/>
              <a:t>The financial altruism is an evidence of organizational priorities.</a:t>
            </a:r>
          </a:p>
          <a:p>
            <a:r>
              <a:rPr lang="en-US" dirty="0" smtClean="0"/>
              <a:t>Non profit cannot, by law, distribute economic return to the principals.</a:t>
            </a:r>
          </a:p>
          <a:p>
            <a:r>
              <a:rPr lang="en-US" dirty="0" smtClean="0"/>
              <a:t>Principals contribute for social objectives.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Motivation of work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Workers are motivated by the social mission of the organization. </a:t>
            </a:r>
          </a:p>
          <a:p>
            <a:r>
              <a:rPr lang="en-US" dirty="0" smtClean="0"/>
              <a:t>Volunteers is the clearest example of non-pecuniary rewards.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Below-Cost pricing to 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Targeted consumers are unable to pay.</a:t>
            </a:r>
          </a:p>
          <a:p>
            <a:r>
              <a:rPr lang="en-US" dirty="0" smtClean="0"/>
              <a:t>Targeted consumers are unwilling to pay.</a:t>
            </a:r>
          </a:p>
          <a:p>
            <a:r>
              <a:rPr lang="en-US" dirty="0" smtClean="0"/>
              <a:t>Producers are unable to collect payments in any practical way.</a:t>
            </a:r>
          </a:p>
          <a:p>
            <a:r>
              <a:rPr lang="en-US" dirty="0" smtClean="0"/>
              <a:t>Charging full (or even partial ) cost is considered inappropriate.</a:t>
            </a:r>
          </a:p>
          <a:p>
            <a:r>
              <a:rPr lang="en-US" dirty="0" smtClean="0"/>
              <a:t>Full-cost pricing would result in a socially-unacceptable distribution.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</TotalTime>
  <Words>337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Differences Between Non Profit &amp; Profit Organization</vt:lpstr>
      <vt:lpstr>Slide 2</vt:lpstr>
      <vt:lpstr>Core Dimensions </vt:lpstr>
      <vt:lpstr>Social Objectives (Continued) </vt:lpstr>
      <vt:lpstr>2. Social Method </vt:lpstr>
      <vt:lpstr>Amplifying Dimensions </vt:lpstr>
      <vt:lpstr>Sacrifice of financial return to funders </vt:lpstr>
      <vt:lpstr>Social Motivation of work force</vt:lpstr>
      <vt:lpstr>Below-Cost pricing to consumers</vt:lpstr>
      <vt:lpstr>Governance as mission-guided stewardship</vt:lpstr>
    </vt:vector>
  </TitlesOfParts>
  <Company>ims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Between Non Profit &amp; Profit Organization</dc:title>
  <dc:creator>a</dc:creator>
  <cp:lastModifiedBy>a</cp:lastModifiedBy>
  <cp:revision>37</cp:revision>
  <dcterms:created xsi:type="dcterms:W3CDTF">2011-03-04T22:22:48Z</dcterms:created>
  <dcterms:modified xsi:type="dcterms:W3CDTF">2011-03-04T23:32:54Z</dcterms:modified>
</cp:coreProperties>
</file>